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313" r:id="rId2"/>
    <p:sldId id="400" r:id="rId3"/>
    <p:sldId id="434" r:id="rId4"/>
    <p:sldId id="433" r:id="rId5"/>
    <p:sldId id="401" r:id="rId6"/>
    <p:sldId id="439" r:id="rId7"/>
    <p:sldId id="447" r:id="rId8"/>
    <p:sldId id="453" r:id="rId9"/>
    <p:sldId id="406" r:id="rId10"/>
    <p:sldId id="449" r:id="rId11"/>
    <p:sldId id="448" r:id="rId12"/>
    <p:sldId id="452" r:id="rId13"/>
    <p:sldId id="450" r:id="rId14"/>
    <p:sldId id="451" r:id="rId15"/>
    <p:sldId id="445" r:id="rId16"/>
    <p:sldId id="446" r:id="rId17"/>
    <p:sldId id="444" r:id="rId18"/>
    <p:sldId id="443" r:id="rId19"/>
    <p:sldId id="396" r:id="rId20"/>
    <p:sldId id="407" r:id="rId21"/>
    <p:sldId id="43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ll, Sara Jeanne" initials="SSJ" lastIdx="2" clrIdx="0">
    <p:extLst/>
  </p:cmAuthor>
  <p:cmAuthor id="2" name="Sheldon Taylor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CA"/>
    <a:srgbClr val="E7E7BB"/>
    <a:srgbClr val="F6F6E6"/>
    <a:srgbClr val="F3F2DA"/>
    <a:srgbClr val="007635"/>
    <a:srgbClr val="E7E200"/>
    <a:srgbClr val="007E39"/>
    <a:srgbClr val="FFFF00"/>
    <a:srgbClr val="DD1C77"/>
    <a:srgbClr val="2C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6860" autoAdjust="0"/>
  </p:normalViewPr>
  <p:slideViewPr>
    <p:cSldViewPr>
      <p:cViewPr varScale="1">
        <p:scale>
          <a:sx n="96" d="100"/>
          <a:sy n="96" d="100"/>
        </p:scale>
        <p:origin x="224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5BA3-79C9-494C-A796-985F9CA44AAE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2027-1C7D-43D1-A363-150358A3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ccuracy_and_precision" TargetMode="External"/><Relationship Id="rId3" Type="http://schemas.openxmlformats.org/officeDocument/2006/relationships/hyperlink" Target="https://en.wikipedia.org/wiki/Estimator" TargetMode="External"/><Relationship Id="rId7" Type="http://schemas.openxmlformats.org/officeDocument/2006/relationships/hyperlink" Target="https://en.wikipedia.org/wiki/Errors_and_residuals_in_stat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al_deviation" TargetMode="External"/><Relationship Id="rId5" Type="http://schemas.openxmlformats.org/officeDocument/2006/relationships/hyperlink" Target="https://en.wikipedia.org/wiki/Quadratic_mean" TargetMode="External"/><Relationship Id="rId10" Type="http://schemas.openxmlformats.org/officeDocument/2006/relationships/hyperlink" Target="http://climate.audubon.org/sites/default/files/NAS_EXTBIRD_V1.3_9.2.15%20lb.pdf" TargetMode="External"/><Relationship Id="rId4" Type="http://schemas.openxmlformats.org/officeDocument/2006/relationships/hyperlink" Target="https://en.wikipedia.org/wiki/Sample_moment" TargetMode="External"/><Relationship Id="rId9" Type="http://schemas.openxmlformats.org/officeDocument/2006/relationships/hyperlink" Target="https://en.wikipedia.org/wiki/Root-mean-square_deviation#cite_note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 error (RMSE)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sometimes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root-mean-square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frequently used measure of the differences between values (sample or population values) predicted by a model or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stimator"/>
              </a:rPr>
              <a:t>estimator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values observed. The RMSD represents the square root of the second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ample moment"/>
              </a:rPr>
              <a:t>sample moment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differences between predicted values and observed values or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Quadratic mean"/>
              </a:rPr>
              <a:t>quadratic 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differences. These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tatistical deviation"/>
              </a:rPr>
              <a:t>deviations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called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rrors and residuals in statistics"/>
              </a:rPr>
              <a:t>residuals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 calculations are performed over the data sample that was used for estimation and are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prediction errors) when computed out-of-sample. The RMSD serves to aggregate the magnitudes of the errors in predictions for various times into a single measure of predictive power. RMSD is a measure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Accuracy and precision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compare forecasting errors of different models for a particular dataset and not between datasets, as it is scale-dependent.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RMSD is always non-negative, and a value of 0 (almost never achieved in practice) would indicate a perfect fit to the data. In general, a lower RMSD is better than a higher one.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http://climate.audubon.org/sites/default/files/NAS_EXTBIRD_V1.3_9.2.15%20lb.pdf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Response curves Responses are built from Complexity controlled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Thuiller</a:t>
            </a:r>
            <a:r>
              <a:rPr lang="en-US" dirty="0"/>
              <a:t> 2014 </a:t>
            </a:r>
            <a:r>
              <a:rPr lang="en-US" dirty="0" err="1"/>
              <a:t>vars</a:t>
            </a:r>
            <a:r>
              <a:rPr lang="en-US" dirty="0"/>
              <a:t>, 196 focal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dirty="0"/>
              <a:t>Pres always higher </a:t>
            </a:r>
            <a:r>
              <a:rPr lang="en-US" dirty="0" err="1"/>
              <a:t>bc</a:t>
            </a:r>
            <a:r>
              <a:rPr lang="en-US" dirty="0"/>
              <a:t> higher RMSE is worse</a:t>
            </a:r>
          </a:p>
          <a:p>
            <a:r>
              <a:rPr lang="en-US" dirty="0"/>
              <a:t>Same general results with 17 </a:t>
            </a:r>
            <a:r>
              <a:rPr lang="en-US" dirty="0" err="1"/>
              <a:t>bioclim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 (subset of 83 </a:t>
            </a:r>
            <a:r>
              <a:rPr lang="en-US" dirty="0" err="1"/>
              <a:t>focals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Points sized by number of </a:t>
            </a:r>
            <a:r>
              <a:rPr lang="en-US" dirty="0" err="1"/>
              <a:t>stateroutes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 occurs at, each points is a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these by what they are actually explaining – true vs false positives – can add dashed lines to divide accuracy and the others</a:t>
            </a:r>
          </a:p>
          <a:p>
            <a:r>
              <a:rPr lang="en-US"/>
              <a:t>Error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need to put these all on the same scale</a:t>
            </a:r>
          </a:p>
          <a:p>
            <a:r>
              <a:rPr lang="en-US" dirty="0"/>
              <a:t>YTVI,</a:t>
            </a:r>
            <a:r>
              <a:rPr lang="en-US" baseline="0" dirty="0"/>
              <a:t> 6280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F2027-1C7D-43D1-A363-150358A384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F0FCE-E66A-46B7-B2A5-045C740EA0D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633D-F721-4759-AEBD-AB5CF155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jpeg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6.emf"/><Relationship Id="rId10" Type="http://schemas.openxmlformats.org/officeDocument/2006/relationships/image" Target="../media/image43.emf"/><Relationship Id="rId4" Type="http://schemas.openxmlformats.org/officeDocument/2006/relationships/image" Target="../media/image37.jpeg"/><Relationship Id="rId9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imate.audubon.org/sites/default/files/NAS_EXTBIRD_V1.3_9.2.15%20l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5344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Updated Chapter 3: Does temporal occupancy improve classic SDMs for birds in North America?</a:t>
            </a:r>
            <a:endParaRPr lang="en-US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07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8600" y="304800"/>
            <a:ext cx="8960855" cy="6400611"/>
            <a:chOff x="183145" y="304800"/>
            <a:chExt cx="8960855" cy="64006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45" y="304800"/>
              <a:ext cx="8960855" cy="64006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791200" y="4388761"/>
              <a:ext cx="821002" cy="91759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0756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1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686800" cy="6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9" y="1417638"/>
            <a:ext cx="7401642" cy="49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35" y="0"/>
            <a:ext cx="8229600" cy="1143000"/>
          </a:xfrm>
        </p:spPr>
        <p:txBody>
          <a:bodyPr/>
          <a:lstStyle/>
          <a:p>
            <a:r>
              <a:rPr lang="en-US" dirty="0"/>
              <a:t>Spatial CV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38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Occ:Pres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849408"/>
            <a:ext cx="8191453" cy="5842402"/>
            <a:chOff x="457200" y="849408"/>
            <a:chExt cx="8191453" cy="58424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849408"/>
              <a:ext cx="8191453" cy="58424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5888" t="34593" r="2149" b="44497"/>
            <a:stretch/>
          </p:blipFill>
          <p:spPr>
            <a:xfrm>
              <a:off x="5638800" y="4572000"/>
              <a:ext cx="821002" cy="9175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79803" t="40887" r="1672" b="48227"/>
            <a:stretch/>
          </p:blipFill>
          <p:spPr>
            <a:xfrm>
              <a:off x="5638800" y="4116331"/>
              <a:ext cx="1752601" cy="467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47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4648200" cy="1143000"/>
          </a:xfrm>
        </p:spPr>
        <p:txBody>
          <a:bodyPr/>
          <a:lstStyle/>
          <a:p>
            <a:r>
              <a:rPr lang="en-US" dirty="0"/>
              <a:t>5 year </a:t>
            </a:r>
            <a:r>
              <a:rPr lang="en-US" dirty="0" err="1"/>
              <a:t>Pres:Notrans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8" y="228600"/>
            <a:ext cx="8966200" cy="627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888" t="34593" r="2149" b="44497"/>
          <a:stretch/>
        </p:blipFill>
        <p:spPr>
          <a:xfrm>
            <a:off x="5791200" y="4343400"/>
            <a:ext cx="821002" cy="91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60" t="40517" r="1733" b="48815"/>
          <a:stretch/>
        </p:blipFill>
        <p:spPr>
          <a:xfrm>
            <a:off x="5836655" y="3920802"/>
            <a:ext cx="1767845" cy="4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746157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Temporal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9695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03" y="304800"/>
            <a:ext cx="6937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Accuracy </a:t>
            </a:r>
            <a:r>
              <a:rPr lang="en-US" sz="2500" b="1" dirty="0" err="1"/>
              <a:t>occ</a:t>
            </a:r>
            <a:r>
              <a:rPr lang="en-US" sz="2500" b="1" dirty="0"/>
              <a:t>: presence Spatial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800" t="39939" r="1833" b="47378"/>
          <a:stretch/>
        </p:blipFill>
        <p:spPr>
          <a:xfrm>
            <a:off x="8229600" y="3657600"/>
            <a:ext cx="5665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r>
              <a:rPr lang="en-US" dirty="0"/>
              <a:t>Improvements to methods</a:t>
            </a:r>
          </a:p>
          <a:p>
            <a:r>
              <a:rPr lang="en-US" dirty="0"/>
              <a:t>Additional analyses</a:t>
            </a:r>
          </a:p>
          <a:p>
            <a:r>
              <a:rPr lang="en-US" dirty="0"/>
              <a:t>Manuscript in progress</a:t>
            </a:r>
          </a:p>
          <a:p>
            <a:pPr lvl="1"/>
            <a:r>
              <a:rPr lang="en-US" dirty="0"/>
              <a:t>goal submission by December 2019</a:t>
            </a:r>
          </a:p>
          <a:p>
            <a:pPr lvl="1"/>
            <a:r>
              <a:rPr lang="en-US" dirty="0"/>
              <a:t>Target journals: </a:t>
            </a:r>
            <a:r>
              <a:rPr lang="en-US" dirty="0" err="1"/>
              <a:t>Ecography</a:t>
            </a:r>
            <a:r>
              <a:rPr lang="en-US" dirty="0"/>
              <a:t>, Diversity &amp; Distributions</a:t>
            </a:r>
          </a:p>
          <a:p>
            <a:r>
              <a:rPr lang="en-US" dirty="0"/>
              <a:t>Additional comments/concerns?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9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63963"/>
          </a:xfrm>
        </p:spPr>
        <p:txBody>
          <a:bodyPr/>
          <a:lstStyle/>
          <a:p>
            <a:r>
              <a:rPr lang="en-US" dirty="0"/>
              <a:t>Does temporal occupancy predict avian species distribution models better than presence/absence?</a:t>
            </a:r>
          </a:p>
        </p:txBody>
      </p:sp>
    </p:spTree>
    <p:extLst>
      <p:ext uri="{BB962C8B-B14F-4D97-AF65-F5344CB8AC3E}">
        <p14:creationId xmlns:p14="http://schemas.microsoft.com/office/powerpoint/2010/main" val="308147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57820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4048398"/>
            <a:ext cx="2358081" cy="2243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" y="448969"/>
            <a:ext cx="2264845" cy="2243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50" y="4048398"/>
            <a:ext cx="2286000" cy="2239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193" y="416768"/>
            <a:ext cx="2282333" cy="22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4058565"/>
            <a:ext cx="2290767" cy="2256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099" y="423623"/>
            <a:ext cx="2290768" cy="2250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279" y="4058565"/>
            <a:ext cx="2289146" cy="22480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75421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48" y="409680"/>
            <a:ext cx="2515421" cy="25117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6489"/>
              </p:ext>
            </p:extLst>
          </p:nvPr>
        </p:nvGraphicFramePr>
        <p:xfrm>
          <a:off x="76199" y="0"/>
          <a:ext cx="8991601" cy="684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685">
                  <a:extLst>
                    <a:ext uri="{9D8B030D-6E8A-4147-A177-3AD203B41FA5}">
                      <a16:colId xmlns:a16="http://schemas.microsoft.com/office/drawing/2014/main" val="258925461"/>
                    </a:ext>
                  </a:extLst>
                </a:gridCol>
                <a:gridCol w="2765116">
                  <a:extLst>
                    <a:ext uri="{9D8B030D-6E8A-4147-A177-3AD203B41FA5}">
                      <a16:colId xmlns:a16="http://schemas.microsoft.com/office/drawing/2014/main" val="289382141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85680805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721970278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GLM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GAM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MaxEnt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143820"/>
                  </a:ext>
                </a:extLst>
              </a:tr>
              <a:tr h="216857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837641"/>
                  </a:ext>
                </a:extLst>
              </a:tr>
              <a:tr h="17085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82498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391815"/>
                  </a:ext>
                </a:extLst>
              </a:tr>
              <a:tr h="1296673"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1667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199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772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99090" y="2797156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Low suitability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3161529"/>
            <a:ext cx="395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Yellow-throated Vireo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5278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7851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7184" y="2692036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Occupancy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79757" y="6287605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33609" y="6314873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Presence</a:t>
            </a:r>
          </a:p>
        </p:txBody>
      </p:sp>
      <p:pic>
        <p:nvPicPr>
          <p:cNvPr id="1026" name="Picture 2" descr="Image result for yellow throated vir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0" y="2954570"/>
            <a:ext cx="1005656" cy="7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7545" t="23113" r="9704" b="27858"/>
          <a:stretch/>
        </p:blipFill>
        <p:spPr>
          <a:xfrm>
            <a:off x="8267269" y="586470"/>
            <a:ext cx="175411" cy="30697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9090" y="560378"/>
            <a:ext cx="1327309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 suitability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6" y="3860427"/>
            <a:ext cx="2321403" cy="231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4260"/>
            <a:ext cx="2461338" cy="23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9" y="3862976"/>
            <a:ext cx="2427719" cy="230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107" y="3852139"/>
            <a:ext cx="2301046" cy="22667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536" y="412024"/>
            <a:ext cx="2459395" cy="239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668" y="3865119"/>
            <a:ext cx="2362230" cy="22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13471" y="4178836"/>
            <a:ext cx="681616" cy="11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3048000"/>
            <a:ext cx="8458200" cy="340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41D7-87D7-7040-A48B-9D1779D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B30F-C3D4-7640-8587-7E8E8987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2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191 focal species</a:t>
            </a:r>
          </a:p>
          <a:p>
            <a:pPr lvl="1"/>
            <a:r>
              <a:rPr lang="en-US" dirty="0"/>
              <a:t>Occurred at &gt;40 BBS routes during 15 years</a:t>
            </a:r>
          </a:p>
          <a:p>
            <a:pPr lvl="1"/>
            <a:r>
              <a:rPr lang="en-US" dirty="0"/>
              <a:t>&gt; 59 presences across the range</a:t>
            </a:r>
          </a:p>
          <a:p>
            <a:r>
              <a:rPr lang="en-US" dirty="0"/>
              <a:t>1004 BBS routes surveyed consecutively </a:t>
            </a:r>
          </a:p>
          <a:p>
            <a:pPr lvl="1"/>
            <a:r>
              <a:rPr lang="en-US" dirty="0"/>
              <a:t>2001-2015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Bioclim</a:t>
            </a:r>
            <a:r>
              <a:rPr lang="en-US" dirty="0"/>
              <a:t> variables </a:t>
            </a:r>
          </a:p>
          <a:p>
            <a:pPr lvl="1"/>
            <a:r>
              <a:rPr lang="en-US" dirty="0"/>
              <a:t>Temperature Seasonality (standard deviation *100)</a:t>
            </a:r>
          </a:p>
          <a:p>
            <a:pPr lvl="1"/>
            <a:r>
              <a:rPr lang="en-US" dirty="0"/>
              <a:t>Max Temperature of Warmest Month</a:t>
            </a:r>
          </a:p>
          <a:p>
            <a:pPr lvl="1"/>
            <a:r>
              <a:rPr lang="en-US" dirty="0"/>
              <a:t>Min Temperature of Coldest Month</a:t>
            </a:r>
          </a:p>
          <a:p>
            <a:pPr lvl="1"/>
            <a:r>
              <a:rPr lang="en-US" dirty="0"/>
              <a:t>Precipitation of Wettest Month</a:t>
            </a:r>
          </a:p>
          <a:p>
            <a:pPr lvl="1"/>
            <a:r>
              <a:rPr lang="en-US" dirty="0"/>
              <a:t>Precipitation of Driest Month</a:t>
            </a:r>
          </a:p>
          <a:p>
            <a:r>
              <a:rPr lang="en-US" dirty="0"/>
              <a:t>Elevation</a:t>
            </a:r>
          </a:p>
          <a:p>
            <a:r>
              <a:rPr lang="en-US" dirty="0"/>
              <a:t>NDVI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52673-2C2C-DB4F-A33E-FD6A9902C94B}"/>
              </a:ext>
            </a:extLst>
          </p:cNvPr>
          <p:cNvSpPr txBox="1"/>
          <p:nvPr/>
        </p:nvSpPr>
        <p:spPr>
          <a:xfrm>
            <a:off x="4953000" y="645502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Thuiller</a:t>
            </a:r>
            <a:r>
              <a:rPr lang="en-US" dirty="0"/>
              <a:t> et al. 2014, Bahn and McGill 2007</a:t>
            </a:r>
          </a:p>
        </p:txBody>
      </p:sp>
      <p:pic>
        <p:nvPicPr>
          <p:cNvPr id="5" name="Picture 7" descr="http://www.xappsoftware.com/wordpress/wp-content/uploads/2012/10/temperature_monito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6983" r="27236" b="18421"/>
          <a:stretch/>
        </p:blipFill>
        <p:spPr bwMode="auto">
          <a:xfrm>
            <a:off x="6651826" y="4343400"/>
            <a:ext cx="564748" cy="927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s://clipartion.com/wp-content/uploads/2015/12/raindrop-vector-830x13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39" y="5438981"/>
            <a:ext cx="447880" cy="703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://images.clipartpanda.com/tree-clipart-tree_tiny_green_sha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4" y="5353349"/>
            <a:ext cx="643060" cy="751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463712"/>
            <a:ext cx="1012319" cy="65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219" y="1571855"/>
            <a:ext cx="766675" cy="5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72765"/>
          </a:xfrm>
        </p:spPr>
        <p:txBody>
          <a:bodyPr>
            <a:normAutofit/>
          </a:bodyPr>
          <a:lstStyle/>
          <a:p>
            <a:r>
              <a:rPr lang="en-US" dirty="0"/>
              <a:t>4 SDM methods tested using temporal occupancy and presence/absence, including/excluding transient species </a:t>
            </a:r>
          </a:p>
          <a:p>
            <a:pPr lvl="1"/>
            <a:r>
              <a:rPr lang="en-US" dirty="0"/>
              <a:t>GLM</a:t>
            </a:r>
          </a:p>
          <a:p>
            <a:pPr lvl="1"/>
            <a:r>
              <a:rPr lang="en-US" dirty="0"/>
              <a:t>GAM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Model evaluation: root mean square error (RMSE)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80EDD-4A85-4D4E-9977-8AF818C20A19}"/>
              </a:ext>
            </a:extLst>
          </p:cNvPr>
          <p:cNvSpPr txBox="1"/>
          <p:nvPr/>
        </p:nvSpPr>
        <p:spPr>
          <a:xfrm>
            <a:off x="6172200" y="64395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http://climate.audubon.org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6429375" cy="36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505200"/>
            <a:ext cx="640080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953000"/>
            <a:ext cx="6381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6188" y="0"/>
            <a:ext cx="11091232" cy="6898785"/>
            <a:chOff x="76188" y="0"/>
            <a:chExt cx="11091232" cy="6898785"/>
          </a:xfrm>
        </p:grpSpPr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188" y="0"/>
              <a:ext cx="11091232" cy="6898785"/>
              <a:chOff x="76188" y="0"/>
              <a:chExt cx="11091232" cy="689878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6188" y="0"/>
                <a:ext cx="11091232" cy="6898785"/>
                <a:chOff x="76188" y="0"/>
                <a:chExt cx="11091232" cy="6898785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6188" y="0"/>
                  <a:ext cx="11091232" cy="6898785"/>
                  <a:chOff x="33968" y="1"/>
                  <a:chExt cx="11091232" cy="6898785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3980" y="1"/>
                    <a:ext cx="8202086" cy="658472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1204" t="18947" r="56835" b="51553"/>
                  <a:stretch/>
                </p:blipFill>
                <p:spPr>
                  <a:xfrm>
                    <a:off x="10058400" y="42121"/>
                    <a:ext cx="1066800" cy="1447800"/>
                  </a:xfrm>
                  <a:prstGeom prst="rect">
                    <a:avLst/>
                  </a:prstGeom>
                </p:spPr>
              </p:pic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3968" y="703048"/>
                    <a:ext cx="898286" cy="2503160"/>
                    <a:chOff x="5312" y="1071840"/>
                    <a:chExt cx="898286" cy="2503160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5312" y="1071840"/>
                      <a:ext cx="898286" cy="431945"/>
                      <a:chOff x="119938" y="678579"/>
                      <a:chExt cx="898286" cy="431945"/>
                    </a:xfrm>
                  </p:grpSpPr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>
                        <a:off x="119938" y="737530"/>
                        <a:ext cx="250042" cy="372994"/>
                        <a:chOff x="150142" y="807207"/>
                        <a:chExt cx="250042" cy="372994"/>
                      </a:xfrm>
                    </p:grpSpPr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150142" y="807207"/>
                          <a:ext cx="181300" cy="372994"/>
                          <a:chOff x="8410042" y="2762148"/>
                          <a:chExt cx="243378" cy="521192"/>
                        </a:xfrm>
                      </p:grpSpPr>
                      <p:pic>
                        <p:nvPicPr>
                          <p:cNvPr id="21" name="Picture 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8335" t="70941" r="68853" b="18357"/>
                          <a:stretch/>
                        </p:blipFill>
                        <p:spPr>
                          <a:xfrm>
                            <a:off x="8410042" y="2762148"/>
                            <a:ext cx="243378" cy="15463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Picture 1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32620" t="24507" r="65494" b="67744"/>
                          <a:stretch/>
                        </p:blipFill>
                        <p:spPr>
                          <a:xfrm>
                            <a:off x="8446447" y="2903013"/>
                            <a:ext cx="168171" cy="38032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3984" y="959803"/>
                          <a:ext cx="76200" cy="13075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09695" y="678579"/>
                        <a:ext cx="80852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≥5 Presence </a:t>
                        </a:r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74300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14566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774497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859295" y="69585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843496" y="234676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843496" y="397862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843496" y="558190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632587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64645" y="810769"/>
                  <a:ext cx="82333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/>
                    <a:t>&lt;5 Presence</a:t>
                  </a:r>
                  <a:endParaRPr lang="en-US" sz="8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645" y="926907"/>
                  <a:ext cx="60377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Absence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421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6188" y="0"/>
            <a:ext cx="8545232" cy="6898785"/>
            <a:chOff x="76188" y="0"/>
            <a:chExt cx="8545232" cy="68987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88" y="0"/>
              <a:ext cx="8177993" cy="656198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52826" y="761999"/>
              <a:ext cx="130970" cy="10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0570" y="156618"/>
              <a:ext cx="8540850" cy="6742167"/>
              <a:chOff x="80401" y="156618"/>
              <a:chExt cx="8211320" cy="674216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030" y="766020"/>
                <a:ext cx="76200" cy="96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80401" y="156618"/>
                <a:ext cx="8211320" cy="6742167"/>
                <a:chOff x="80401" y="156618"/>
                <a:chExt cx="8211320" cy="674216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80401" y="156618"/>
                  <a:ext cx="8211320" cy="6742167"/>
                  <a:chOff x="38181" y="156619"/>
                  <a:chExt cx="8211320" cy="674216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38181" y="420117"/>
                    <a:ext cx="850515" cy="2786091"/>
                    <a:chOff x="9525" y="788909"/>
                    <a:chExt cx="850515" cy="278609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166209" y="788909"/>
                      <a:ext cx="593191" cy="625229"/>
                      <a:chOff x="280835" y="395648"/>
                      <a:chExt cx="593191" cy="625229"/>
                    </a:xfrm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293780" y="890126"/>
                        <a:ext cx="76200" cy="1307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280835" y="395648"/>
                        <a:ext cx="59319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 smtClean="0"/>
                          <a:t>Present </a:t>
                        </a:r>
                      </a:p>
                      <a:p>
                        <a:r>
                          <a:rPr lang="en-US" sz="900" dirty="0" smtClean="0"/>
                          <a:t>≥5 years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9525" y="2635236"/>
                      <a:ext cx="850515" cy="939764"/>
                      <a:chOff x="57304" y="2320224"/>
                      <a:chExt cx="850515" cy="939764"/>
                    </a:xfrm>
                  </p:grpSpPr>
                  <p:pic>
                    <p:nvPicPr>
                      <p:cNvPr id="14" name="Picture 1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30392" t="79464" r="67812" b="2982"/>
                      <a:stretch/>
                    </p:blipFill>
                    <p:spPr>
                      <a:xfrm rot="10800000">
                        <a:off x="149942" y="2514600"/>
                        <a:ext cx="138548" cy="74538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213916" y="2443974"/>
                        <a:ext cx="58632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High</a:t>
                        </a:r>
                      </a:p>
                    </p:txBody>
                  </p:sp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207335" y="3029156"/>
                        <a:ext cx="70048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Low</a:t>
                        </a:r>
                      </a:p>
                    </p:txBody>
                  </p:sp>
                  <p:sp>
                    <p:nvSpPr>
                      <p:cNvPr id="30" name="TextBox 29"/>
                      <p:cNvSpPr txBox="1"/>
                      <p:nvPr/>
                    </p:nvSpPr>
                    <p:spPr>
                      <a:xfrm>
                        <a:off x="57304" y="2320224"/>
                        <a:ext cx="75880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900" dirty="0"/>
                          <a:t>Suitability</a:t>
                        </a:r>
                      </a:p>
                    </p:txBody>
                  </p:sp>
                </p:grpSp>
              </p:grp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2217" y="652366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Temporal Occupancy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740152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Presence/Absence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488109" y="6529454"/>
                    <a:ext cx="24083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&gt;33% Presence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 rot="5400000">
                    <a:off x="7503398" y="75878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MaxEnt</a:t>
                    </a:r>
                    <a:endParaRPr lang="en-US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5400000">
                    <a:off x="7487599" y="240969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GLM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 rot="5400000">
                    <a:off x="7487599" y="4041558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GAM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7487598" y="5644843"/>
                    <a:ext cx="11228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RF</a:t>
                    </a:r>
                  </a:p>
                </p:txBody>
              </p:sp>
              <p:sp>
                <p:nvSpPr>
                  <p:cNvPr id="3" name="Rectangle 2"/>
                  <p:cNvSpPr/>
                  <p:nvPr/>
                </p:nvSpPr>
                <p:spPr>
                  <a:xfrm>
                    <a:off x="47488" y="156619"/>
                    <a:ext cx="2550591" cy="1447800"/>
                  </a:xfrm>
                  <a:prstGeom prst="rect">
                    <a:avLst/>
                  </a:prstGeom>
                  <a:noFill/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242314" y="730086"/>
                  <a:ext cx="5664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Present </a:t>
                  </a:r>
                </a:p>
                <a:p>
                  <a:r>
                    <a:rPr lang="en-US" sz="900" dirty="0" smtClean="0"/>
                    <a:t>&lt;5 years</a:t>
                  </a:r>
                  <a:endParaRPr lang="en-US" sz="9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31795" y="1031284"/>
                  <a:ext cx="60377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smtClean="0"/>
                    <a:t>Absent</a:t>
                  </a:r>
                  <a:endParaRPr lang="en-US" sz="900" dirty="0"/>
                </a:p>
              </p:txBody>
            </p:sp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-1" r="-6980" b="58711"/>
            <a:stretch/>
          </p:blipFill>
          <p:spPr>
            <a:xfrm>
              <a:off x="148052" y="825811"/>
              <a:ext cx="184391" cy="1366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45" y="549124"/>
              <a:ext cx="189820" cy="1265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/>
            <a:srcRect l="-1" t="41288" r="-6980"/>
            <a:stretch/>
          </p:blipFill>
          <p:spPr>
            <a:xfrm>
              <a:off x="148052" y="1049847"/>
              <a:ext cx="184391" cy="19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0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-19665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RMSE output: 191 focal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381000"/>
            <a:ext cx="8700848" cy="6214892"/>
            <a:chOff x="152400" y="608695"/>
            <a:chExt cx="8700848" cy="6214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608695"/>
              <a:ext cx="8700848" cy="6214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85888" t="34593" r="2149" b="44497"/>
            <a:stretch/>
          </p:blipFill>
          <p:spPr>
            <a:xfrm>
              <a:off x="5662108" y="4477134"/>
              <a:ext cx="738692" cy="8255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l="79803" t="40887" r="1672" b="48227"/>
            <a:stretch/>
          </p:blipFill>
          <p:spPr>
            <a:xfrm>
              <a:off x="5662109" y="4056090"/>
              <a:ext cx="1576892" cy="42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79060</TotalTime>
  <Words>496</Words>
  <Application>Microsoft Office PowerPoint</Application>
  <PresentationFormat>On-screen Show (4:3)</PresentationFormat>
  <Paragraphs>143</Paragraphs>
  <Slides>21</Slides>
  <Notes>8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Question</vt:lpstr>
      <vt:lpstr>Data</vt:lpstr>
      <vt:lpstr>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CV</vt:lpstr>
      <vt:lpstr>Spatial CV</vt:lpstr>
      <vt:lpstr>5 year Occ:Pres</vt:lpstr>
      <vt:lpstr>5 year Pres:Notrans</vt:lpstr>
      <vt:lpstr>PowerPoint Presentation</vt:lpstr>
      <vt:lpstr>PowerPoint Presentation</vt:lpstr>
      <vt:lpstr>Next Steps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Snell</dc:creator>
  <cp:lastModifiedBy>Taylor, Sara Jeanne Snell</cp:lastModifiedBy>
  <cp:revision>957</cp:revision>
  <dcterms:created xsi:type="dcterms:W3CDTF">2016-02-25T15:43:59Z</dcterms:created>
  <dcterms:modified xsi:type="dcterms:W3CDTF">2020-01-03T15:55:17Z</dcterms:modified>
</cp:coreProperties>
</file>